
<file path=[Content_Types].xml><?xml version="1.0" encoding="utf-8"?>
<Types xmlns="http://schemas.openxmlformats.org/package/2006/content-types">
  <Default Extension="tmp" ContentType="image/png"/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6" r:id="rId3"/>
    <p:sldId id="257" r:id="rId4"/>
    <p:sldId id="258" r:id="rId5"/>
    <p:sldId id="259" r:id="rId6"/>
    <p:sldId id="260" r:id="rId7"/>
    <p:sldId id="261" r:id="rId8"/>
    <p:sldId id="263" r:id="rId9"/>
    <p:sldId id="264" r:id="rId10"/>
    <p:sldId id="265" r:id="rId11"/>
    <p:sldId id="273" r:id="rId12"/>
    <p:sldId id="274" r:id="rId13"/>
    <p:sldId id="262" r:id="rId14"/>
    <p:sldId id="266" r:id="rId15"/>
    <p:sldId id="271" r:id="rId16"/>
    <p:sldId id="272" r:id="rId17"/>
    <p:sldId id="268" r:id="rId18"/>
    <p:sldId id="269" r:id="rId19"/>
    <p:sldId id="275" r:id="rId20"/>
    <p:sldId id="277" r:id="rId2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336" y="1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.wmf"/><Relationship Id="rId1" Type="http://schemas.openxmlformats.org/officeDocument/2006/relationships/image" Target="../media/image9.wmf"/></Relationships>
</file>

<file path=ppt/drawings/_rels/vmlDrawing10.vml.rels><?xml version="1.0" encoding="UTF-8" standalone="yes"?>
<Relationships xmlns="http://schemas.openxmlformats.org/package/2006/relationships"><Relationship Id="rId2" Type="http://schemas.openxmlformats.org/officeDocument/2006/relationships/image" Target="../media/image28.wmf"/><Relationship Id="rId1" Type="http://schemas.openxmlformats.org/officeDocument/2006/relationships/image" Target="../media/image27.w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wmf"/></Relationships>
</file>

<file path=ppt/drawings/_rels/vmlDrawing12.vml.rels><?xml version="1.0" encoding="UTF-8" standalone="yes"?>
<Relationships xmlns="http://schemas.openxmlformats.org/package/2006/relationships"><Relationship Id="rId3" Type="http://schemas.openxmlformats.org/officeDocument/2006/relationships/image" Target="../media/image33.wmf"/><Relationship Id="rId2" Type="http://schemas.openxmlformats.org/officeDocument/2006/relationships/image" Target="../media/image32.wmf"/><Relationship Id="rId1" Type="http://schemas.openxmlformats.org/officeDocument/2006/relationships/image" Target="../media/image31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3.wmf"/><Relationship Id="rId1" Type="http://schemas.openxmlformats.org/officeDocument/2006/relationships/image" Target="../media/image12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5.wmf"/><Relationship Id="rId1" Type="http://schemas.openxmlformats.org/officeDocument/2006/relationships/image" Target="../media/image14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w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20.wmf"/><Relationship Id="rId1" Type="http://schemas.openxmlformats.org/officeDocument/2006/relationships/image" Target="../media/image19.wmf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22.wmf"/><Relationship Id="rId1" Type="http://schemas.openxmlformats.org/officeDocument/2006/relationships/image" Target="../media/image21.wmf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24.wmf"/><Relationship Id="rId1" Type="http://schemas.openxmlformats.org/officeDocument/2006/relationships/image" Target="../media/image23.wmf"/></Relationships>
</file>

<file path=ppt/drawings/_rels/vmlDrawing9.vml.rels><?xml version="1.0" encoding="UTF-8" standalone="yes"?>
<Relationships xmlns="http://schemas.openxmlformats.org/package/2006/relationships"><Relationship Id="rId2" Type="http://schemas.openxmlformats.org/officeDocument/2006/relationships/image" Target="../media/image26.wmf"/><Relationship Id="rId1" Type="http://schemas.openxmlformats.org/officeDocument/2006/relationships/image" Target="../media/image25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070189-7ABE-4661-BC71-2A46A55E29FD}" type="datetimeFigureOut">
              <a:rPr lang="en-US" smtClean="0"/>
              <a:t>2/26/2015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C5B625-1526-4FFF-AA98-994F714B58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06922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070189-7ABE-4661-BC71-2A46A55E29FD}" type="datetimeFigureOut">
              <a:rPr lang="en-US" smtClean="0"/>
              <a:t>2/26/2015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C5B625-1526-4FFF-AA98-994F714B58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77101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070189-7ABE-4661-BC71-2A46A55E29FD}" type="datetimeFigureOut">
              <a:rPr lang="en-US" smtClean="0"/>
              <a:t>2/26/2015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C5B625-1526-4FFF-AA98-994F714B58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54257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070189-7ABE-4661-BC71-2A46A55E29FD}" type="datetimeFigureOut">
              <a:rPr lang="en-US" smtClean="0"/>
              <a:t>2/26/2015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C5B625-1526-4FFF-AA98-994F714B58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62913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070189-7ABE-4661-BC71-2A46A55E29FD}" type="datetimeFigureOut">
              <a:rPr lang="en-US" smtClean="0"/>
              <a:t>2/26/2015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C5B625-1526-4FFF-AA98-994F714B58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06185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070189-7ABE-4661-BC71-2A46A55E29FD}" type="datetimeFigureOut">
              <a:rPr lang="en-US" smtClean="0"/>
              <a:t>2/26/2015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C5B625-1526-4FFF-AA98-994F714B58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18346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070189-7ABE-4661-BC71-2A46A55E29FD}" type="datetimeFigureOut">
              <a:rPr lang="en-US" smtClean="0"/>
              <a:t>2/26/2015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C5B625-1526-4FFF-AA98-994F714B58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00955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070189-7ABE-4661-BC71-2A46A55E29FD}" type="datetimeFigureOut">
              <a:rPr lang="en-US" smtClean="0"/>
              <a:t>2/26/2015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C5B625-1526-4FFF-AA98-994F714B58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68765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070189-7ABE-4661-BC71-2A46A55E29FD}" type="datetimeFigureOut">
              <a:rPr lang="en-US" smtClean="0"/>
              <a:t>2/26/2015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C5B625-1526-4FFF-AA98-994F714B58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1749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070189-7ABE-4661-BC71-2A46A55E29FD}" type="datetimeFigureOut">
              <a:rPr lang="en-US" smtClean="0"/>
              <a:t>2/26/2015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C5B625-1526-4FFF-AA98-994F714B58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21712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070189-7ABE-4661-BC71-2A46A55E29FD}" type="datetimeFigureOut">
              <a:rPr lang="en-US" smtClean="0"/>
              <a:t>2/26/2015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C5B625-1526-4FFF-AA98-994F714B58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6140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070189-7ABE-4661-BC71-2A46A55E29FD}" type="datetimeFigureOut">
              <a:rPr lang="en-US" smtClean="0"/>
              <a:t>2/26/2015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C5B625-1526-4FFF-AA98-994F714B58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839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15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6.bin"/><Relationship Id="rId5" Type="http://schemas.openxmlformats.org/officeDocument/2006/relationships/image" Target="../media/image14.wmf"/><Relationship Id="rId4" Type="http://schemas.openxmlformats.org/officeDocument/2006/relationships/oleObject" Target="../embeddings/oleObject5.bin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17.w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18.wm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20.wmf"/><Relationship Id="rId5" Type="http://schemas.openxmlformats.org/officeDocument/2006/relationships/oleObject" Target="../embeddings/oleObject10.bin"/><Relationship Id="rId4" Type="http://schemas.openxmlformats.org/officeDocument/2006/relationships/image" Target="../media/image19.w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22.wmf"/><Relationship Id="rId5" Type="http://schemas.openxmlformats.org/officeDocument/2006/relationships/oleObject" Target="../embeddings/oleObject12.bin"/><Relationship Id="rId4" Type="http://schemas.openxmlformats.org/officeDocument/2006/relationships/image" Target="../media/image21.w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24.wmf"/><Relationship Id="rId5" Type="http://schemas.openxmlformats.org/officeDocument/2006/relationships/oleObject" Target="../embeddings/oleObject14.bin"/><Relationship Id="rId4" Type="http://schemas.openxmlformats.org/officeDocument/2006/relationships/image" Target="../media/image23.w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26.wmf"/><Relationship Id="rId5" Type="http://schemas.openxmlformats.org/officeDocument/2006/relationships/oleObject" Target="../embeddings/oleObject16.bin"/><Relationship Id="rId4" Type="http://schemas.openxmlformats.org/officeDocument/2006/relationships/image" Target="../media/image25.w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0.vml"/><Relationship Id="rId6" Type="http://schemas.openxmlformats.org/officeDocument/2006/relationships/image" Target="../media/image28.wmf"/><Relationship Id="rId5" Type="http://schemas.openxmlformats.org/officeDocument/2006/relationships/oleObject" Target="../embeddings/oleObject18.bin"/><Relationship Id="rId4" Type="http://schemas.openxmlformats.org/officeDocument/2006/relationships/image" Target="../media/image27.w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1.vml"/><Relationship Id="rId5" Type="http://schemas.openxmlformats.org/officeDocument/2006/relationships/image" Target="../media/image29.wmf"/><Relationship Id="rId4" Type="http://schemas.openxmlformats.org/officeDocument/2006/relationships/oleObject" Target="../embeddings/oleObject19.bin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mp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wmf"/><Relationship Id="rId3" Type="http://schemas.openxmlformats.org/officeDocument/2006/relationships/oleObject" Target="../embeddings/oleObject20.bin"/><Relationship Id="rId7" Type="http://schemas.openxmlformats.org/officeDocument/2006/relationships/oleObject" Target="../embeddings/oleObject2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2.vml"/><Relationship Id="rId6" Type="http://schemas.openxmlformats.org/officeDocument/2006/relationships/image" Target="../media/image32.wmf"/><Relationship Id="rId5" Type="http://schemas.openxmlformats.org/officeDocument/2006/relationships/oleObject" Target="../embeddings/oleObject21.bin"/><Relationship Id="rId4" Type="http://schemas.openxmlformats.org/officeDocument/2006/relationships/image" Target="../media/image31.w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0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9.wmf"/><Relationship Id="rId4" Type="http://schemas.openxmlformats.org/officeDocument/2006/relationships/oleObject" Target="../embeddings/oleObject1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3.wmf"/><Relationship Id="rId5" Type="http://schemas.openxmlformats.org/officeDocument/2006/relationships/oleObject" Target="../embeddings/oleObject4.bin"/><Relationship Id="rId4" Type="http://schemas.openxmlformats.org/officeDocument/2006/relationships/image" Target="../media/image12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b="1" u="sng" dirty="0" smtClean="0">
                <a:solidFill>
                  <a:srgbClr val="7030A0"/>
                </a:solidFill>
              </a:rPr>
              <a:t>Algebra II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Appendix B Study Team Strategy</a:t>
            </a:r>
            <a:br>
              <a:rPr lang="en-US" dirty="0" smtClean="0"/>
            </a:br>
            <a:r>
              <a:rPr lang="en-US" dirty="0"/>
              <a:t>(</a:t>
            </a:r>
            <a:r>
              <a:rPr lang="en-US" dirty="0" smtClean="0"/>
              <a:t>Hot Seat)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4302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27550"/>
            <a:ext cx="6400800" cy="49267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ectangle 2"/>
          <p:cNvSpPr/>
          <p:nvPr/>
        </p:nvSpPr>
        <p:spPr>
          <a:xfrm>
            <a:off x="-55418" y="0"/>
            <a:ext cx="9178636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4400" dirty="0" smtClean="0">
                <a:solidFill>
                  <a:srgbClr val="7030A0"/>
                </a:solidFill>
              </a:rPr>
              <a:t>Write a quadratic equation in standard form for the graph shown.</a:t>
            </a:r>
            <a:endParaRPr lang="en-US" sz="4400" dirty="0">
              <a:solidFill>
                <a:srgbClr val="7030A0"/>
              </a:solidFill>
            </a:endParaRP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70090907"/>
              </p:ext>
            </p:extLst>
          </p:nvPr>
        </p:nvGraphicFramePr>
        <p:xfrm>
          <a:off x="5277643" y="4648200"/>
          <a:ext cx="3617913" cy="70593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3" name="Equation" r:id="rId4" imgW="1041120" imgH="203040" progId="Equation.3">
                  <p:embed/>
                </p:oleObj>
              </mc:Choice>
              <mc:Fallback>
                <p:oleObj name="Equation" r:id="rId4" imgW="1041120" imgH="20304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77643" y="4648200"/>
                        <a:ext cx="3617913" cy="70593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43339222"/>
              </p:ext>
            </p:extLst>
          </p:nvPr>
        </p:nvGraphicFramePr>
        <p:xfrm>
          <a:off x="5476081" y="5486400"/>
          <a:ext cx="3221037" cy="795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4" name="Equation" r:id="rId6" imgW="927000" imgH="228600" progId="Equation.3">
                  <p:embed/>
                </p:oleObj>
              </mc:Choice>
              <mc:Fallback>
                <p:oleObj name="Equation" r:id="rId6" imgW="927000" imgH="228600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76081" y="5486400"/>
                        <a:ext cx="3221037" cy="7953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3886200" y="1981200"/>
            <a:ext cx="213360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228600" y="5029200"/>
            <a:ext cx="213360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4523509" y="6248400"/>
            <a:ext cx="213360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3913909" y="6488668"/>
            <a:ext cx="213360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6586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28600" y="1229417"/>
            <a:ext cx="89154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3600" dirty="0">
                <a:solidFill>
                  <a:srgbClr val="7030A0"/>
                </a:solidFill>
              </a:rPr>
              <a:t>Consider the two points </a:t>
            </a:r>
            <a:r>
              <a:rPr lang="en-US" sz="3600" dirty="0" smtClean="0">
                <a:solidFill>
                  <a:srgbClr val="7030A0"/>
                </a:solidFill>
              </a:rPr>
              <a:t>(3, 14) </a:t>
            </a:r>
            <a:r>
              <a:rPr lang="en-US" sz="3600" dirty="0">
                <a:solidFill>
                  <a:srgbClr val="7030A0"/>
                </a:solidFill>
              </a:rPr>
              <a:t>and </a:t>
            </a:r>
            <a:r>
              <a:rPr lang="en-US" sz="3600" dirty="0" smtClean="0">
                <a:solidFill>
                  <a:srgbClr val="7030A0"/>
                </a:solidFill>
              </a:rPr>
              <a:t>(5, 7)</a:t>
            </a:r>
            <a:endParaRPr lang="en-US" sz="3600" dirty="0">
              <a:solidFill>
                <a:srgbClr val="7030A0"/>
              </a:solidFill>
            </a:endParaRPr>
          </a:p>
          <a:p>
            <a:r>
              <a:rPr lang="en-US" sz="3600" dirty="0">
                <a:solidFill>
                  <a:srgbClr val="7030A0"/>
                </a:solidFill>
              </a:rPr>
              <a:t> </a:t>
            </a:r>
          </a:p>
          <a:p>
            <a:pPr lvl="0"/>
            <a:r>
              <a:rPr lang="en-US" sz="3600" dirty="0">
                <a:solidFill>
                  <a:srgbClr val="7030A0"/>
                </a:solidFill>
              </a:rPr>
              <a:t>What is the equation of the </a:t>
            </a:r>
            <a:r>
              <a:rPr lang="en-US" sz="3600" b="1" u="sng" dirty="0">
                <a:solidFill>
                  <a:srgbClr val="7030A0"/>
                </a:solidFill>
              </a:rPr>
              <a:t>line</a:t>
            </a:r>
            <a:r>
              <a:rPr lang="en-US" sz="3600" dirty="0">
                <a:solidFill>
                  <a:srgbClr val="7030A0"/>
                </a:solidFill>
              </a:rPr>
              <a:t> that goes through these two points? </a:t>
            </a: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7958916"/>
              </p:ext>
            </p:extLst>
          </p:nvPr>
        </p:nvGraphicFramePr>
        <p:xfrm>
          <a:off x="990600" y="4114800"/>
          <a:ext cx="6791325" cy="1328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6" name="Equation" r:id="rId3" imgW="1041120" imgH="203040" progId="Equation.3">
                  <p:embed/>
                </p:oleObj>
              </mc:Choice>
              <mc:Fallback>
                <p:oleObj name="Equation" r:id="rId3" imgW="1041120" imgH="20304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90600" y="4114800"/>
                        <a:ext cx="6791325" cy="13287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04324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28600" y="1229417"/>
            <a:ext cx="89154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3600" dirty="0">
                <a:solidFill>
                  <a:srgbClr val="7030A0"/>
                </a:solidFill>
              </a:rPr>
              <a:t>Consider the two points (3, </a:t>
            </a:r>
            <a:r>
              <a:rPr lang="en-US" sz="3600" dirty="0" smtClean="0">
                <a:solidFill>
                  <a:srgbClr val="7030A0"/>
                </a:solidFill>
              </a:rPr>
              <a:t>14) </a:t>
            </a:r>
            <a:r>
              <a:rPr lang="en-US" sz="3600" dirty="0">
                <a:solidFill>
                  <a:srgbClr val="7030A0"/>
                </a:solidFill>
              </a:rPr>
              <a:t>and </a:t>
            </a:r>
            <a:r>
              <a:rPr lang="en-US" sz="3600" dirty="0" smtClean="0">
                <a:solidFill>
                  <a:srgbClr val="7030A0"/>
                </a:solidFill>
              </a:rPr>
              <a:t>(5,7).</a:t>
            </a:r>
            <a:endParaRPr lang="en-US" sz="3600" dirty="0">
              <a:solidFill>
                <a:srgbClr val="7030A0"/>
              </a:solidFill>
            </a:endParaRPr>
          </a:p>
          <a:p>
            <a:r>
              <a:rPr lang="en-US" sz="3600" dirty="0">
                <a:solidFill>
                  <a:srgbClr val="7030A0"/>
                </a:solidFill>
              </a:rPr>
              <a:t> </a:t>
            </a:r>
          </a:p>
          <a:p>
            <a:pPr lvl="0"/>
            <a:r>
              <a:rPr lang="en-US" sz="3600" dirty="0">
                <a:solidFill>
                  <a:srgbClr val="7030A0"/>
                </a:solidFill>
              </a:rPr>
              <a:t>What is the equation of </a:t>
            </a:r>
            <a:r>
              <a:rPr lang="en-US" sz="3600" dirty="0" smtClean="0">
                <a:solidFill>
                  <a:srgbClr val="7030A0"/>
                </a:solidFill>
              </a:rPr>
              <a:t>the exponential function </a:t>
            </a:r>
            <a:r>
              <a:rPr lang="en-US" sz="3600" dirty="0">
                <a:solidFill>
                  <a:srgbClr val="7030A0"/>
                </a:solidFill>
              </a:rPr>
              <a:t>that goes through these two points? </a:t>
            </a: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69851658"/>
              </p:ext>
            </p:extLst>
          </p:nvPr>
        </p:nvGraphicFramePr>
        <p:xfrm>
          <a:off x="533400" y="3657600"/>
          <a:ext cx="8032750" cy="1495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89" name="Equation" r:id="rId3" imgW="1231560" imgH="228600" progId="Equation.3">
                  <p:embed/>
                </p:oleObj>
              </mc:Choice>
              <mc:Fallback>
                <p:oleObj name="Equation" r:id="rId3" imgW="1231560" imgH="228600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3400" y="3657600"/>
                        <a:ext cx="8032750" cy="1495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24595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28600" y="838200"/>
            <a:ext cx="8763000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 </a:t>
            </a:r>
          </a:p>
          <a:p>
            <a:r>
              <a:rPr lang="en-US" sz="4000" dirty="0"/>
              <a:t>Write an equation for an exponential function passing through </a:t>
            </a:r>
            <a:endParaRPr lang="en-US" sz="4000" dirty="0" smtClean="0"/>
          </a:p>
          <a:p>
            <a:r>
              <a:rPr lang="en-US" sz="4000" dirty="0" smtClean="0"/>
              <a:t>(</a:t>
            </a:r>
            <a:r>
              <a:rPr lang="en-US" sz="4000" dirty="0"/>
              <a:t>3, 8.232) &amp; (6, </a:t>
            </a:r>
            <a:r>
              <a:rPr lang="en-US" sz="4000" dirty="0" smtClean="0"/>
              <a:t>22.589)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971800" y="3733800"/>
            <a:ext cx="407193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rgbClr val="7030A0"/>
                </a:solidFill>
              </a:rPr>
              <a:t>y</a:t>
            </a:r>
            <a:r>
              <a:rPr lang="en-US" sz="4400" dirty="0" smtClean="0">
                <a:solidFill>
                  <a:srgbClr val="7030A0"/>
                </a:solidFill>
              </a:rPr>
              <a:t>=(3)(1.4)</a:t>
            </a:r>
            <a:r>
              <a:rPr lang="en-US" sz="4400" baseline="30000" dirty="0">
                <a:solidFill>
                  <a:srgbClr val="7030A0"/>
                </a:solidFill>
              </a:rPr>
              <a:t>x</a:t>
            </a:r>
          </a:p>
        </p:txBody>
      </p:sp>
    </p:spTree>
    <p:extLst>
      <p:ext uri="{BB962C8B-B14F-4D97-AF65-F5344CB8AC3E}">
        <p14:creationId xmlns:p14="http://schemas.microsoft.com/office/powerpoint/2010/main" val="2715608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304800"/>
            <a:ext cx="91440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4000" dirty="0">
                <a:solidFill>
                  <a:srgbClr val="7030A0"/>
                </a:solidFill>
              </a:rPr>
              <a:t>Re-write each expression in radical form, then simplify completely (if possible).</a:t>
            </a: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92386004"/>
              </p:ext>
            </p:extLst>
          </p:nvPr>
        </p:nvGraphicFramePr>
        <p:xfrm>
          <a:off x="3933825" y="1828800"/>
          <a:ext cx="1108075" cy="1900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2" name="Equation" r:id="rId3" imgW="177480" imgH="304560" progId="Equation.3">
                  <p:embed/>
                </p:oleObj>
              </mc:Choice>
              <mc:Fallback>
                <p:oleObj name="Equation" r:id="rId3" imgW="177480" imgH="304560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33825" y="1828800"/>
                        <a:ext cx="1108075" cy="190023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68024768"/>
              </p:ext>
            </p:extLst>
          </p:nvPr>
        </p:nvGraphicFramePr>
        <p:xfrm>
          <a:off x="2438400" y="4495800"/>
          <a:ext cx="4833938" cy="1385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3" name="Equation" r:id="rId5" imgW="876240" imgH="253800" progId="Equation.3">
                  <p:embed/>
                </p:oleObj>
              </mc:Choice>
              <mc:Fallback>
                <p:oleObj name="Equation" r:id="rId5" imgW="876240" imgH="25380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38400" y="4495800"/>
                        <a:ext cx="4833938" cy="13858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56319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304800"/>
            <a:ext cx="91440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4000" dirty="0">
                <a:solidFill>
                  <a:srgbClr val="7030A0"/>
                </a:solidFill>
              </a:rPr>
              <a:t>Re-write each expression in radical form, then simplify completely (if possible).</a:t>
            </a: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1927271"/>
              </p:ext>
            </p:extLst>
          </p:nvPr>
        </p:nvGraphicFramePr>
        <p:xfrm>
          <a:off x="3302000" y="1749425"/>
          <a:ext cx="2374900" cy="2058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21" name="Equation" r:id="rId3" imgW="380880" imgH="330120" progId="Equation.3">
                  <p:embed/>
                </p:oleObj>
              </mc:Choice>
              <mc:Fallback>
                <p:oleObj name="Equation" r:id="rId3" imgW="380880" imgH="33012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02000" y="1749425"/>
                        <a:ext cx="2374900" cy="20589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97610536"/>
              </p:ext>
            </p:extLst>
          </p:nvPr>
        </p:nvGraphicFramePr>
        <p:xfrm>
          <a:off x="990600" y="4114800"/>
          <a:ext cx="7424738" cy="1525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22" name="Equation" r:id="rId5" imgW="1346040" imgH="279360" progId="Equation.3">
                  <p:embed/>
                </p:oleObj>
              </mc:Choice>
              <mc:Fallback>
                <p:oleObj name="Equation" r:id="rId5" imgW="1346040" imgH="27936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90600" y="4114800"/>
                        <a:ext cx="7424738" cy="15255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35012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304800"/>
            <a:ext cx="91440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4000" dirty="0">
                <a:solidFill>
                  <a:srgbClr val="7030A0"/>
                </a:solidFill>
              </a:rPr>
              <a:t>Re-write each expression in radical form, then simplify completely (if possible).</a:t>
            </a: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84987265"/>
              </p:ext>
            </p:extLst>
          </p:nvPr>
        </p:nvGraphicFramePr>
        <p:xfrm>
          <a:off x="3697288" y="1828800"/>
          <a:ext cx="1582737" cy="1900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46" name="Equation" r:id="rId3" imgW="253800" imgH="304560" progId="Equation.3">
                  <p:embed/>
                </p:oleObj>
              </mc:Choice>
              <mc:Fallback>
                <p:oleObj name="Equation" r:id="rId3" imgW="253800" imgH="30456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97288" y="1828800"/>
                        <a:ext cx="1582737" cy="190023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10313893"/>
              </p:ext>
            </p:extLst>
          </p:nvPr>
        </p:nvGraphicFramePr>
        <p:xfrm>
          <a:off x="1752600" y="4114800"/>
          <a:ext cx="5253038" cy="1385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47" name="Equation" r:id="rId5" imgW="952200" imgH="253800" progId="Equation.3">
                  <p:embed/>
                </p:oleObj>
              </mc:Choice>
              <mc:Fallback>
                <p:oleObj name="Equation" r:id="rId5" imgW="952200" imgH="25380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52600" y="4114800"/>
                        <a:ext cx="5253038" cy="13858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35012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2417"/>
            <a:ext cx="92964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4000" dirty="0">
                <a:solidFill>
                  <a:srgbClr val="7030A0"/>
                </a:solidFill>
              </a:rPr>
              <a:t>Re-write each expression in exponent form, then simplify completely (if possible).</a:t>
            </a: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52400" y="152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05339222"/>
              </p:ext>
            </p:extLst>
          </p:nvPr>
        </p:nvGraphicFramePr>
        <p:xfrm>
          <a:off x="3632200" y="1752600"/>
          <a:ext cx="2522538" cy="152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6" name="Equation" r:id="rId3" imgW="457200" imgH="279360" progId="Equation.3">
                  <p:embed/>
                </p:oleObj>
              </mc:Choice>
              <mc:Fallback>
                <p:oleObj name="Equation" r:id="rId3" imgW="457200" imgH="27936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32200" y="1752600"/>
                        <a:ext cx="2522538" cy="15240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24931287"/>
              </p:ext>
            </p:extLst>
          </p:nvPr>
        </p:nvGraphicFramePr>
        <p:xfrm>
          <a:off x="1752600" y="3657600"/>
          <a:ext cx="5324475" cy="1662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7" name="Equation" r:id="rId5" imgW="965160" imgH="304560" progId="Equation.3">
                  <p:embed/>
                </p:oleObj>
              </mc:Choice>
              <mc:Fallback>
                <p:oleObj name="Equation" r:id="rId5" imgW="965160" imgH="30456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52600" y="3657600"/>
                        <a:ext cx="5324475" cy="16621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09066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2417"/>
            <a:ext cx="92964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4000" dirty="0">
                <a:solidFill>
                  <a:srgbClr val="7030A0"/>
                </a:solidFill>
              </a:rPr>
              <a:t>Re-write each expression in exponent form, then simplify completely (if possible).</a:t>
            </a: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52400" y="152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81314120"/>
              </p:ext>
            </p:extLst>
          </p:nvPr>
        </p:nvGraphicFramePr>
        <p:xfrm>
          <a:off x="2667000" y="1600200"/>
          <a:ext cx="2662238" cy="152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6" name="Equation" r:id="rId3" imgW="482400" imgH="279360" progId="Equation.3">
                  <p:embed/>
                </p:oleObj>
              </mc:Choice>
              <mc:Fallback>
                <p:oleObj name="Equation" r:id="rId3" imgW="482400" imgH="27936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67000" y="1600200"/>
                        <a:ext cx="2662238" cy="15240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1833714"/>
              </p:ext>
            </p:extLst>
          </p:nvPr>
        </p:nvGraphicFramePr>
        <p:xfrm>
          <a:off x="1354138" y="3968750"/>
          <a:ext cx="5745162" cy="166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7" name="Equation" r:id="rId5" imgW="1041120" imgH="304560" progId="Equation.3">
                  <p:embed/>
                </p:oleObj>
              </mc:Choice>
              <mc:Fallback>
                <p:oleObj name="Equation" r:id="rId5" imgW="1041120" imgH="30456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54138" y="3968750"/>
                        <a:ext cx="5745162" cy="166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88242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1400" y="533400"/>
            <a:ext cx="5410200" cy="5791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1"/>
          <p:cNvSpPr/>
          <p:nvPr/>
        </p:nvSpPr>
        <p:spPr>
          <a:xfrm>
            <a:off x="0" y="381000"/>
            <a:ext cx="609600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400" dirty="0">
                <a:solidFill>
                  <a:srgbClr val="7030A0"/>
                </a:solidFill>
              </a:rPr>
              <a:t>Use the clues provided to write the equation in y=</a:t>
            </a:r>
            <a:r>
              <a:rPr lang="en-US" sz="4400" dirty="0" err="1">
                <a:solidFill>
                  <a:srgbClr val="7030A0"/>
                </a:solidFill>
              </a:rPr>
              <a:t>ab</a:t>
            </a:r>
            <a:r>
              <a:rPr lang="en-US" sz="4400" baseline="30000" dirty="0" err="1">
                <a:solidFill>
                  <a:srgbClr val="7030A0"/>
                </a:solidFill>
              </a:rPr>
              <a:t>x</a:t>
            </a:r>
            <a:r>
              <a:rPr lang="en-US" sz="4400" baseline="30000" dirty="0">
                <a:solidFill>
                  <a:srgbClr val="7030A0"/>
                </a:solidFill>
              </a:rPr>
              <a:t> </a:t>
            </a:r>
            <a:r>
              <a:rPr lang="en-US" sz="4400" dirty="0">
                <a:solidFill>
                  <a:srgbClr val="7030A0"/>
                </a:solidFill>
              </a:rPr>
              <a:t>form</a:t>
            </a:r>
            <a:r>
              <a:rPr lang="en-US" sz="4400" dirty="0" smtClean="0">
                <a:solidFill>
                  <a:srgbClr val="7030A0"/>
                </a:solidFill>
              </a:rPr>
              <a:t>.</a:t>
            </a:r>
          </a:p>
          <a:p>
            <a:r>
              <a:rPr lang="en-US" sz="2800" dirty="0" smtClean="0">
                <a:solidFill>
                  <a:srgbClr val="0070C0"/>
                </a:solidFill>
              </a:rPr>
              <a:t>Round to the 2</a:t>
            </a:r>
            <a:r>
              <a:rPr lang="en-US" sz="2800" baseline="30000" dirty="0" smtClean="0">
                <a:solidFill>
                  <a:srgbClr val="0070C0"/>
                </a:solidFill>
              </a:rPr>
              <a:t>nd</a:t>
            </a:r>
            <a:r>
              <a:rPr lang="en-US" sz="2800" dirty="0" smtClean="0">
                <a:solidFill>
                  <a:srgbClr val="0070C0"/>
                </a:solidFill>
              </a:rPr>
              <a:t> decimal place.</a:t>
            </a:r>
            <a:endParaRPr lang="en-US" sz="2800" dirty="0">
              <a:solidFill>
                <a:srgbClr val="0070C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844145" y="3692235"/>
            <a:ext cx="304800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2</a:t>
            </a:r>
            <a:endParaRPr lang="en-US" sz="3200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26457484"/>
              </p:ext>
            </p:extLst>
          </p:nvPr>
        </p:nvGraphicFramePr>
        <p:xfrm>
          <a:off x="152400" y="3653122"/>
          <a:ext cx="4271962" cy="1247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13" name="Equation" r:id="rId4" imgW="774360" imgH="228600" progId="Equation.3">
                  <p:embed/>
                </p:oleObj>
              </mc:Choice>
              <mc:Fallback>
                <p:oleObj name="Equation" r:id="rId4" imgW="774360" imgH="22860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" y="3653122"/>
                        <a:ext cx="4271962" cy="12477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5137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221679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en-US" b="1" u="sng" dirty="0" smtClean="0">
                <a:solidFill>
                  <a:srgbClr val="7030A0"/>
                </a:solidFill>
              </a:rPr>
              <a:t>Algebra II</a:t>
            </a:r>
            <a:br>
              <a:rPr lang="en-US" b="1" u="sng" dirty="0" smtClean="0">
                <a:solidFill>
                  <a:srgbClr val="7030A0"/>
                </a:solidFill>
              </a:rPr>
            </a:br>
            <a:r>
              <a:rPr lang="en-US" dirty="0" smtClean="0"/>
              <a:t>Appendix B </a:t>
            </a:r>
            <a:br>
              <a:rPr lang="en-US" dirty="0" smtClean="0"/>
            </a:br>
            <a:r>
              <a:rPr lang="en-US" dirty="0" smtClean="0"/>
              <a:t>Hot Seat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364673"/>
            <a:ext cx="7848600" cy="54864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57335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28600" y="304800"/>
            <a:ext cx="8915400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dirty="0" smtClean="0">
                <a:solidFill>
                  <a:srgbClr val="0070C0"/>
                </a:solidFill>
              </a:rPr>
              <a:t>Matt’s parents started </a:t>
            </a:r>
            <a:r>
              <a:rPr lang="en-US" sz="3600" dirty="0">
                <a:solidFill>
                  <a:srgbClr val="0070C0"/>
                </a:solidFill>
              </a:rPr>
              <a:t>a savings account for </a:t>
            </a:r>
            <a:r>
              <a:rPr lang="en-US" sz="3600" dirty="0" smtClean="0">
                <a:solidFill>
                  <a:srgbClr val="0070C0"/>
                </a:solidFill>
              </a:rPr>
              <a:t>him </a:t>
            </a:r>
            <a:r>
              <a:rPr lang="en-US" sz="3600" dirty="0">
                <a:solidFill>
                  <a:srgbClr val="0070C0"/>
                </a:solidFill>
              </a:rPr>
              <a:t>when </a:t>
            </a:r>
            <a:r>
              <a:rPr lang="en-US" sz="3600" dirty="0" smtClean="0">
                <a:solidFill>
                  <a:srgbClr val="0070C0"/>
                </a:solidFill>
              </a:rPr>
              <a:t>he </a:t>
            </a:r>
            <a:r>
              <a:rPr lang="en-US" sz="3600" dirty="0">
                <a:solidFill>
                  <a:srgbClr val="0070C0"/>
                </a:solidFill>
              </a:rPr>
              <a:t>was born.  They invested $500 in an account that pays </a:t>
            </a:r>
            <a:r>
              <a:rPr lang="en-US" sz="3600" dirty="0" smtClean="0">
                <a:solidFill>
                  <a:srgbClr val="0070C0"/>
                </a:solidFill>
              </a:rPr>
              <a:t>6% </a:t>
            </a:r>
            <a:r>
              <a:rPr lang="en-US" sz="3600" dirty="0">
                <a:solidFill>
                  <a:srgbClr val="0070C0"/>
                </a:solidFill>
              </a:rPr>
              <a:t>interest compounded </a:t>
            </a:r>
            <a:r>
              <a:rPr lang="en-US" sz="3600" dirty="0" smtClean="0">
                <a:solidFill>
                  <a:srgbClr val="0070C0"/>
                </a:solidFill>
              </a:rPr>
              <a:t>annually.</a:t>
            </a:r>
          </a:p>
          <a:p>
            <a:endParaRPr lang="en-US" sz="3600" dirty="0">
              <a:solidFill>
                <a:srgbClr val="0070C0"/>
              </a:solidFill>
            </a:endParaRPr>
          </a:p>
          <a:p>
            <a:r>
              <a:rPr lang="en-US" sz="3600" dirty="0" smtClean="0">
                <a:solidFill>
                  <a:srgbClr val="0070C0"/>
                </a:solidFill>
              </a:rPr>
              <a:t>a. What is the multiplier?</a:t>
            </a:r>
          </a:p>
          <a:p>
            <a:endParaRPr lang="en-US" sz="3600" dirty="0" smtClean="0">
              <a:solidFill>
                <a:srgbClr val="0070C0"/>
              </a:solidFill>
            </a:endParaRPr>
          </a:p>
          <a:p>
            <a:r>
              <a:rPr lang="en-US" sz="3600" dirty="0" smtClean="0">
                <a:solidFill>
                  <a:srgbClr val="0070C0"/>
                </a:solidFill>
              </a:rPr>
              <a:t>b. Write an equation to represent the amount of money in the account at time, n.</a:t>
            </a:r>
            <a:endParaRPr lang="en-US" sz="3600" dirty="0">
              <a:solidFill>
                <a:srgbClr val="0070C0"/>
              </a:solidFill>
            </a:endParaRP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86484443"/>
              </p:ext>
            </p:extLst>
          </p:nvPr>
        </p:nvGraphicFramePr>
        <p:xfrm>
          <a:off x="4502150" y="3340100"/>
          <a:ext cx="139700" cy="177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39" name="Equation" r:id="rId3" imgW="139680" imgH="177480" progId="Equation.3">
                  <p:embed/>
                </p:oleObj>
              </mc:Choice>
              <mc:Fallback>
                <p:oleObj name="Equation" r:id="rId3" imgW="139680" imgH="17748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502150" y="3340100"/>
                        <a:ext cx="139700" cy="177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02354101"/>
              </p:ext>
            </p:extLst>
          </p:nvPr>
        </p:nvGraphicFramePr>
        <p:xfrm>
          <a:off x="2514600" y="5383113"/>
          <a:ext cx="4680528" cy="91377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40" name="Equation" r:id="rId5" imgW="1066680" imgH="228600" progId="Equation.3">
                  <p:embed/>
                </p:oleObj>
              </mc:Choice>
              <mc:Fallback>
                <p:oleObj name="Equation" r:id="rId5" imgW="1066680" imgH="2286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514600" y="5383113"/>
                        <a:ext cx="4680528" cy="91377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75702566"/>
              </p:ext>
            </p:extLst>
          </p:nvPr>
        </p:nvGraphicFramePr>
        <p:xfrm>
          <a:off x="5257800" y="3048000"/>
          <a:ext cx="984250" cy="546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41" name="Equation" r:id="rId7" imgW="291960" imgH="177480" progId="Equation.3">
                  <p:embed/>
                </p:oleObj>
              </mc:Choice>
              <mc:Fallback>
                <p:oleObj name="Equation" r:id="rId7" imgW="291960" imgH="17748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57800" y="3048000"/>
                        <a:ext cx="984250" cy="546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97443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52400" y="685800"/>
            <a:ext cx="861060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2800" b="1" dirty="0">
                <a:solidFill>
                  <a:srgbClr val="7030A0"/>
                </a:solidFill>
              </a:rPr>
              <a:t>Professor </a:t>
            </a:r>
            <a:r>
              <a:rPr lang="en-US" sz="2800" b="1" dirty="0" err="1">
                <a:solidFill>
                  <a:srgbClr val="7030A0"/>
                </a:solidFill>
              </a:rPr>
              <a:t>Pietro</a:t>
            </a:r>
            <a:r>
              <a:rPr lang="en-US" sz="2800" b="1" dirty="0">
                <a:solidFill>
                  <a:srgbClr val="7030A0"/>
                </a:solidFill>
              </a:rPr>
              <a:t> has just developed a new super ball and you have been asked to test its rebound capabilities.  From your experiments you have found that if you drop the ball from a height of 250 centimeters the first bounce will be 210 cm on average. </a:t>
            </a:r>
            <a:endParaRPr lang="en-US" sz="2800" b="1" dirty="0" smtClean="0">
              <a:solidFill>
                <a:srgbClr val="7030A0"/>
              </a:solidFill>
            </a:endParaRPr>
          </a:p>
          <a:p>
            <a:pPr lvl="0"/>
            <a:endParaRPr lang="en-US" sz="2800" dirty="0"/>
          </a:p>
          <a:p>
            <a:pPr marL="514350" indent="-514350">
              <a:buAutoNum type="alphaLcPeriod"/>
            </a:pPr>
            <a:r>
              <a:rPr lang="en-US" sz="2800" dirty="0" smtClean="0"/>
              <a:t>What </a:t>
            </a:r>
            <a:r>
              <a:rPr lang="en-US" sz="2800" dirty="0"/>
              <a:t>is the rebound ratio of Professor </a:t>
            </a:r>
            <a:r>
              <a:rPr lang="en-US" sz="2800" dirty="0" err="1"/>
              <a:t>Pietro’s</a:t>
            </a:r>
            <a:r>
              <a:rPr lang="en-US" sz="2800" dirty="0"/>
              <a:t> ball</a:t>
            </a:r>
            <a:r>
              <a:rPr lang="en-US" sz="2800" dirty="0" smtClean="0"/>
              <a:t>?</a:t>
            </a:r>
          </a:p>
          <a:p>
            <a:endParaRPr lang="en-US" sz="2800" dirty="0" smtClean="0"/>
          </a:p>
          <a:p>
            <a:endParaRPr lang="en-US" sz="2800" dirty="0"/>
          </a:p>
          <a:p>
            <a:r>
              <a:rPr lang="en-US" sz="2800" dirty="0"/>
              <a:t>b</a:t>
            </a:r>
            <a:r>
              <a:rPr lang="en-US" sz="2800" dirty="0" smtClean="0"/>
              <a:t>.  </a:t>
            </a:r>
            <a:r>
              <a:rPr lang="en-US" sz="2800" dirty="0"/>
              <a:t>Find an equation for the bounce heights of the ball after  </a:t>
            </a:r>
            <a:r>
              <a:rPr lang="en-US" sz="2800" i="1" dirty="0"/>
              <a:t>n  </a:t>
            </a:r>
            <a:r>
              <a:rPr lang="en-US" sz="2800" dirty="0"/>
              <a:t>bounces if it were dropped from an initial height of 575 cm. 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438400" y="3810000"/>
            <a:ext cx="3429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solidFill>
                  <a:srgbClr val="7030A0"/>
                </a:solidFill>
              </a:rPr>
              <a:t>.84 </a:t>
            </a:r>
            <a:endParaRPr lang="en-US" sz="4000" dirty="0">
              <a:solidFill>
                <a:srgbClr val="7030A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286000" y="5594836"/>
            <a:ext cx="3429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solidFill>
                  <a:srgbClr val="7030A0"/>
                </a:solidFill>
              </a:rPr>
              <a:t>T(n)=575(.84)</a:t>
            </a:r>
            <a:r>
              <a:rPr lang="en-US" sz="4000" baseline="30000" dirty="0" smtClean="0">
                <a:solidFill>
                  <a:srgbClr val="7030A0"/>
                </a:solidFill>
              </a:rPr>
              <a:t>n</a:t>
            </a:r>
            <a:endParaRPr lang="en-US" sz="4000" baseline="300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3139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36" y="380999"/>
            <a:ext cx="8880764" cy="5334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0" y="1295400"/>
            <a:ext cx="4605339" cy="37655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648200" y="3733800"/>
            <a:ext cx="2667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rgbClr val="7030A0"/>
                </a:solidFill>
              </a:rPr>
              <a:t>8.5064</a:t>
            </a:r>
          </a:p>
          <a:p>
            <a:r>
              <a:rPr lang="en-US" sz="3600" dirty="0" smtClean="0">
                <a:solidFill>
                  <a:srgbClr val="7030A0"/>
                </a:solidFill>
              </a:rPr>
              <a:t>11.90896</a:t>
            </a:r>
            <a:endParaRPr lang="en-US" sz="3600" dirty="0">
              <a:solidFill>
                <a:srgbClr val="7030A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514599" y="5410200"/>
            <a:ext cx="407193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rgbClr val="7030A0"/>
                </a:solidFill>
              </a:rPr>
              <a:t>y=(3.1)(1.4)</a:t>
            </a:r>
            <a:r>
              <a:rPr lang="en-US" sz="4400" baseline="30000" dirty="0" smtClean="0">
                <a:solidFill>
                  <a:srgbClr val="7030A0"/>
                </a:solidFill>
              </a:rPr>
              <a:t>x</a:t>
            </a:r>
            <a:endParaRPr lang="en-US" sz="4400" baseline="300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0048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36" y="380999"/>
            <a:ext cx="8880764" cy="5334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4429" y="1267690"/>
            <a:ext cx="3705225" cy="3200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475018" y="1905000"/>
            <a:ext cx="325582" cy="3810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4672445" y="2223654"/>
            <a:ext cx="2667000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rgbClr val="7030A0"/>
                </a:solidFill>
              </a:rPr>
              <a:t>18</a:t>
            </a:r>
          </a:p>
          <a:p>
            <a:endParaRPr lang="en-US" sz="2000" dirty="0">
              <a:solidFill>
                <a:srgbClr val="7030A0"/>
              </a:solidFill>
            </a:endParaRPr>
          </a:p>
          <a:p>
            <a:endParaRPr lang="en-US" sz="2000" dirty="0" smtClean="0">
              <a:solidFill>
                <a:srgbClr val="7030A0"/>
              </a:solidFill>
            </a:endParaRPr>
          </a:p>
          <a:p>
            <a:r>
              <a:rPr lang="en-US" sz="2000" dirty="0" smtClean="0">
                <a:solidFill>
                  <a:srgbClr val="7030A0"/>
                </a:solidFill>
              </a:rPr>
              <a:t>648</a:t>
            </a:r>
          </a:p>
          <a:p>
            <a:endParaRPr lang="en-US" sz="2000" dirty="0" smtClean="0">
              <a:solidFill>
                <a:srgbClr val="7030A0"/>
              </a:solidFill>
            </a:endParaRPr>
          </a:p>
          <a:p>
            <a:r>
              <a:rPr lang="en-US" sz="2000" dirty="0" smtClean="0">
                <a:solidFill>
                  <a:srgbClr val="7030A0"/>
                </a:solidFill>
              </a:rPr>
              <a:t>3888</a:t>
            </a:r>
            <a:endParaRPr lang="en-US" sz="2000" dirty="0">
              <a:solidFill>
                <a:srgbClr val="7030A0"/>
              </a:solidFill>
            </a:endParaRPr>
          </a:p>
          <a:p>
            <a:endParaRPr lang="en-US" sz="3600" dirty="0">
              <a:solidFill>
                <a:srgbClr val="7030A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514599" y="5410200"/>
            <a:ext cx="407193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rgbClr val="7030A0"/>
                </a:solidFill>
              </a:rPr>
              <a:t>Y=(3)(6)</a:t>
            </a:r>
            <a:r>
              <a:rPr lang="en-US" sz="4400" baseline="30000" dirty="0" smtClean="0">
                <a:solidFill>
                  <a:srgbClr val="7030A0"/>
                </a:solidFill>
              </a:rPr>
              <a:t>x</a:t>
            </a:r>
            <a:endParaRPr lang="en-US" sz="4400" baseline="300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0005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33400"/>
            <a:ext cx="9027268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447798"/>
            <a:ext cx="8991600" cy="753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200400" y="3276600"/>
            <a:ext cx="407193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rgbClr val="7030A0"/>
                </a:solidFill>
              </a:rPr>
              <a:t>Y=(4)(2)</a:t>
            </a:r>
            <a:r>
              <a:rPr lang="en-US" sz="4400" baseline="30000" dirty="0" smtClean="0">
                <a:solidFill>
                  <a:srgbClr val="7030A0"/>
                </a:solidFill>
              </a:rPr>
              <a:t>x</a:t>
            </a:r>
            <a:endParaRPr lang="en-US" sz="4400" baseline="300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850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"/>
            <a:ext cx="9004852" cy="99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5561" y="1371600"/>
            <a:ext cx="5533730" cy="919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833939" y="2068106"/>
            <a:ext cx="407193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rgbClr val="7030A0"/>
                </a:solidFill>
              </a:rPr>
              <a:t>t(n)=(5/2)(2)</a:t>
            </a:r>
            <a:r>
              <a:rPr lang="en-US" sz="4400" baseline="30000" dirty="0">
                <a:solidFill>
                  <a:srgbClr val="7030A0"/>
                </a:solidFill>
              </a:rPr>
              <a:t>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61999" y="2102741"/>
            <a:ext cx="4071939" cy="1897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>
                <a:solidFill>
                  <a:srgbClr val="7030A0"/>
                </a:solidFill>
              </a:rPr>
              <a:t>t(1)=5</a:t>
            </a:r>
          </a:p>
          <a:p>
            <a:pPr algn="ctr"/>
            <a:r>
              <a:rPr lang="en-US" sz="4400" dirty="0">
                <a:solidFill>
                  <a:srgbClr val="7030A0"/>
                </a:solidFill>
              </a:rPr>
              <a:t>t</a:t>
            </a:r>
            <a:r>
              <a:rPr lang="en-US" sz="4400" dirty="0" smtClean="0">
                <a:solidFill>
                  <a:srgbClr val="7030A0"/>
                </a:solidFill>
              </a:rPr>
              <a:t>(n+1)=t(n)∙2</a:t>
            </a:r>
          </a:p>
          <a:p>
            <a:endParaRPr lang="en-US" sz="4400" baseline="300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331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0400" y="533400"/>
            <a:ext cx="5715000" cy="46482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600200" y="152400"/>
            <a:ext cx="60579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rgbClr val="7030A0"/>
                </a:solidFill>
              </a:rPr>
              <a:t>Identify the domain and range of the graph shown.</a:t>
            </a:r>
            <a:endParaRPr lang="en-US" sz="3600" dirty="0">
              <a:solidFill>
                <a:srgbClr val="7030A0"/>
              </a:solidFill>
            </a:endParaRP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83233298"/>
              </p:ext>
            </p:extLst>
          </p:nvPr>
        </p:nvGraphicFramePr>
        <p:xfrm>
          <a:off x="0" y="4495800"/>
          <a:ext cx="4245015" cy="91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2" name="Equation" r:id="rId4" imgW="825480" imgH="177480" progId="Equation.3">
                  <p:embed/>
                </p:oleObj>
              </mc:Choice>
              <mc:Fallback>
                <p:oleObj name="Equation" r:id="rId4" imgW="825480" imgH="17748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0" y="4495800"/>
                        <a:ext cx="4245015" cy="914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42489430"/>
              </p:ext>
            </p:extLst>
          </p:nvPr>
        </p:nvGraphicFramePr>
        <p:xfrm>
          <a:off x="152400" y="5691043"/>
          <a:ext cx="4800601" cy="1146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3" name="Equation" r:id="rId6" imgW="850680" imgH="203040" progId="Equation.3">
                  <p:embed/>
                </p:oleObj>
              </mc:Choice>
              <mc:Fallback>
                <p:oleObj name="Equation" r:id="rId6" imgW="850680" imgH="20304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" y="5691043"/>
                        <a:ext cx="4800601" cy="1146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98025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-34636" y="381000"/>
            <a:ext cx="9178636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4400" dirty="0" smtClean="0">
                <a:solidFill>
                  <a:srgbClr val="7030A0"/>
                </a:solidFill>
              </a:rPr>
              <a:t>Write a quadratic equation in standard form for the table shown.</a:t>
            </a:r>
            <a:endParaRPr lang="en-US" sz="4400" dirty="0">
              <a:solidFill>
                <a:srgbClr val="7030A0"/>
              </a:solidFill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29437543"/>
              </p:ext>
            </p:extLst>
          </p:nvPr>
        </p:nvGraphicFramePr>
        <p:xfrm>
          <a:off x="914400" y="2590800"/>
          <a:ext cx="7543800" cy="1793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54380"/>
                <a:gridCol w="754380"/>
                <a:gridCol w="754380"/>
                <a:gridCol w="754380"/>
                <a:gridCol w="754380"/>
                <a:gridCol w="754380"/>
                <a:gridCol w="754380"/>
                <a:gridCol w="754380"/>
                <a:gridCol w="754380"/>
                <a:gridCol w="754380"/>
              </a:tblGrid>
              <a:tr h="584200">
                <a:tc>
                  <a:txBody>
                    <a:bodyPr/>
                    <a:lstStyle/>
                    <a:p>
                      <a:r>
                        <a:rPr lang="en-US" sz="4000" dirty="0" smtClean="0"/>
                        <a:t>x</a:t>
                      </a:r>
                      <a:endParaRPr lang="en-US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4000" dirty="0" smtClean="0"/>
                        <a:t>-4</a:t>
                      </a:r>
                      <a:endParaRPr lang="en-US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4000" dirty="0" smtClean="0"/>
                        <a:t>-3</a:t>
                      </a:r>
                      <a:endParaRPr lang="en-US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4000" dirty="0" smtClean="0"/>
                        <a:t>-2</a:t>
                      </a:r>
                      <a:endParaRPr lang="en-US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4000" dirty="0" smtClean="0"/>
                        <a:t>-1</a:t>
                      </a:r>
                      <a:endParaRPr lang="en-US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4000" dirty="0" smtClean="0"/>
                        <a:t>0</a:t>
                      </a:r>
                      <a:endParaRPr lang="en-US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4000" dirty="0" smtClean="0"/>
                        <a:t>1</a:t>
                      </a:r>
                      <a:endParaRPr lang="en-US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4000" dirty="0" smtClean="0"/>
                        <a:t>2</a:t>
                      </a:r>
                      <a:endParaRPr lang="en-US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4000" dirty="0" smtClean="0"/>
                        <a:t>3</a:t>
                      </a:r>
                      <a:endParaRPr lang="en-US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4000" dirty="0" smtClean="0"/>
                        <a:t>4</a:t>
                      </a:r>
                      <a:endParaRPr lang="en-US" sz="4000" dirty="0"/>
                    </a:p>
                  </a:txBody>
                  <a:tcPr/>
                </a:tc>
              </a:tr>
              <a:tr h="1092200">
                <a:tc>
                  <a:txBody>
                    <a:bodyPr/>
                    <a:lstStyle/>
                    <a:p>
                      <a:r>
                        <a:rPr lang="en-US" sz="4000" dirty="0" smtClean="0"/>
                        <a:t>y</a:t>
                      </a:r>
                      <a:endParaRPr lang="en-US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4000" dirty="0" smtClean="0"/>
                        <a:t>6</a:t>
                      </a:r>
                      <a:endParaRPr lang="en-US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4000" dirty="0" smtClean="0"/>
                        <a:t>0</a:t>
                      </a:r>
                      <a:endParaRPr lang="en-US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4000" dirty="0" smtClean="0"/>
                        <a:t>-4</a:t>
                      </a:r>
                      <a:endParaRPr lang="en-US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4000" dirty="0" smtClean="0"/>
                        <a:t>-6</a:t>
                      </a:r>
                      <a:endParaRPr lang="en-US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4000" dirty="0" smtClean="0"/>
                        <a:t>-6</a:t>
                      </a:r>
                      <a:endParaRPr lang="en-US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4000" dirty="0" smtClean="0"/>
                        <a:t>-4</a:t>
                      </a:r>
                      <a:endParaRPr lang="en-US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4000" dirty="0" smtClean="0"/>
                        <a:t>0</a:t>
                      </a:r>
                      <a:endParaRPr lang="en-US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4000" dirty="0" smtClean="0"/>
                        <a:t>6</a:t>
                      </a:r>
                      <a:endParaRPr lang="en-US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4000" dirty="0" smtClean="0"/>
                        <a:t>14</a:t>
                      </a:r>
                      <a:endParaRPr lang="en-US" sz="4000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28569903"/>
              </p:ext>
            </p:extLst>
          </p:nvPr>
        </p:nvGraphicFramePr>
        <p:xfrm>
          <a:off x="2087707" y="4495800"/>
          <a:ext cx="4933950" cy="939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7" name="Equation" r:id="rId3" imgW="1066680" imgH="203040" progId="Equation.3">
                  <p:embed/>
                </p:oleObj>
              </mc:Choice>
              <mc:Fallback>
                <p:oleObj name="Equation" r:id="rId3" imgW="1066680" imgH="20304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087707" y="4495800"/>
                        <a:ext cx="4933950" cy="939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87065674"/>
              </p:ext>
            </p:extLst>
          </p:nvPr>
        </p:nvGraphicFramePr>
        <p:xfrm>
          <a:off x="2708275" y="5656263"/>
          <a:ext cx="3935413" cy="1057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8" name="Equation" r:id="rId5" imgW="850680" imgH="228600" progId="Equation.3">
                  <p:embed/>
                </p:oleObj>
              </mc:Choice>
              <mc:Fallback>
                <p:oleObj name="Equation" r:id="rId5" imgW="850680" imgH="22860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08275" y="5656263"/>
                        <a:ext cx="3935413" cy="10572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48518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PREFERENCE" val="False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70</TotalTime>
  <Words>328</Words>
  <Application>Microsoft Office PowerPoint</Application>
  <PresentationFormat>On-screen Show (4:3)</PresentationFormat>
  <Paragraphs>70</Paragraphs>
  <Slides>20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2" baseType="lpstr">
      <vt:lpstr>Office Theme</vt:lpstr>
      <vt:lpstr>Equation</vt:lpstr>
      <vt:lpstr>Algebra II  Appendix B Study Team Strategy (Hot Seat)</vt:lpstr>
      <vt:lpstr>Algebra II Appendix B  Hot Seat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Brianne Erb</dc:creator>
  <cp:lastModifiedBy>Teresa Prince</cp:lastModifiedBy>
  <cp:revision>7</cp:revision>
  <dcterms:created xsi:type="dcterms:W3CDTF">2015-02-25T16:03:18Z</dcterms:created>
  <dcterms:modified xsi:type="dcterms:W3CDTF">2015-02-26T17:06:13Z</dcterms:modified>
</cp:coreProperties>
</file>